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67" r:id="rId5"/>
    <p:sldId id="269" r:id="rId6"/>
    <p:sldId id="270" r:id="rId7"/>
    <p:sldId id="271" r:id="rId8"/>
    <p:sldId id="268" r:id="rId9"/>
    <p:sldId id="257" r:id="rId10"/>
    <p:sldId id="259" r:id="rId11"/>
    <p:sldId id="258" r:id="rId12"/>
    <p:sldId id="261" r:id="rId13"/>
    <p:sldId id="262" r:id="rId14"/>
    <p:sldId id="260" r:id="rId15"/>
    <p:sldId id="265"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42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1289" autoAdjust="0"/>
    <p:restoredTop sz="94660"/>
  </p:normalViewPr>
  <p:slideViewPr>
    <p:cSldViewPr>
      <p:cViewPr varScale="1">
        <p:scale>
          <a:sx n="80" d="100"/>
          <a:sy n="80" d="100"/>
        </p:scale>
        <p:origin x="-17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02.10.2015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02.10.2015</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ПРАЗДНИЧНЫЕ ДАТЫ ИДИВО</a:t>
            </a:r>
            <a:endParaRPr lang="ru-RU" dirty="0"/>
          </a:p>
        </p:txBody>
      </p:sp>
      <p:sp>
        <p:nvSpPr>
          <p:cNvPr id="3" name="Подзаголовок 2"/>
          <p:cNvSpPr>
            <a:spLocks noGrp="1"/>
          </p:cNvSpPr>
          <p:nvPr>
            <p:ph type="subTitle" idx="1"/>
          </p:nvPr>
        </p:nvSpPr>
        <p:spPr>
          <a:xfrm>
            <a:off x="722376" y="3685032"/>
            <a:ext cx="7772400" cy="2315736"/>
          </a:xfrm>
        </p:spPr>
        <p:txBody>
          <a:bodyPr>
            <a:noAutofit/>
          </a:bodyPr>
          <a:lstStyle/>
          <a:p>
            <a:pPr algn="ctr"/>
            <a:endParaRPr lang="ru-RU" sz="1600" b="1" dirty="0" smtClean="0"/>
          </a:p>
          <a:p>
            <a:pPr algn="ctr"/>
            <a:r>
              <a:rPr lang="ru-RU" sz="4400" b="1" dirty="0" smtClean="0">
                <a:solidFill>
                  <a:srgbClr val="48429A"/>
                </a:solidFill>
              </a:rPr>
              <a:t>НАЧАЛО НОВОЙ ЭПОХИ ОГНЯ 6 РАСЫ</a:t>
            </a:r>
          </a:p>
          <a:p>
            <a:pPr algn="ctr"/>
            <a:endParaRPr lang="ru-RU" sz="1600" b="1" dirty="0" smtClean="0"/>
          </a:p>
          <a:p>
            <a:pPr algn="ctr"/>
            <a:r>
              <a:rPr lang="ru-RU" sz="1600" b="1" dirty="0" smtClean="0"/>
              <a:t>ПОДРАЗДЕЛЕНИЕ ЦИВИЛИЗАЦИИ ИДИВО, 2015</a:t>
            </a:r>
            <a:endParaRPr lang="ru-RU" sz="1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Одна из задач 6-й расы</a:t>
            </a:r>
            <a:endParaRPr lang="ru-RU" dirty="0"/>
          </a:p>
        </p:txBody>
      </p:sp>
      <p:sp>
        <p:nvSpPr>
          <p:cNvPr id="3" name="Содержимое 2"/>
          <p:cNvSpPr>
            <a:spLocks noGrp="1"/>
          </p:cNvSpPr>
          <p:nvPr>
            <p:ph idx="1"/>
          </p:nvPr>
        </p:nvSpPr>
        <p:spPr/>
        <p:txBody>
          <a:bodyPr/>
          <a:lstStyle/>
          <a:p>
            <a:pPr marL="0" indent="0" algn="ctr">
              <a:buNone/>
            </a:pPr>
            <a:endParaRPr lang="ru-RU" b="1" dirty="0" smtClean="0"/>
          </a:p>
          <a:p>
            <a:pPr marL="0" indent="0" algn="ctr">
              <a:buNone/>
            </a:pPr>
            <a:endParaRPr lang="ru-RU" b="1" dirty="0"/>
          </a:p>
          <a:p>
            <a:pPr marL="0" indent="0" algn="ctr">
              <a:buNone/>
            </a:pPr>
            <a:r>
              <a:rPr lang="ru-RU" b="1" dirty="0" smtClean="0"/>
              <a:t>В </a:t>
            </a:r>
            <a:r>
              <a:rPr lang="ru-RU" b="1" dirty="0" smtClean="0"/>
              <a:t>Новую эпоху человечество должно расселиться по всей Метагалактике, по другим планетам, звездам и т.д.</a:t>
            </a:r>
            <a:r>
              <a:rPr lang="ru-RU" dirty="0" smtClean="0"/>
              <a:t> </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072074"/>
            <a:ext cx="8183880" cy="962966"/>
          </a:xfrm>
        </p:spPr>
        <p:txBody>
          <a:bodyPr/>
          <a:lstStyle/>
          <a:p>
            <a:r>
              <a:rPr lang="ru-RU" dirty="0" smtClean="0"/>
              <a:t>СТЯЖАНИЕ ОБРАЗА ОТЦА</a:t>
            </a:r>
            <a:endParaRPr lang="ru-RU" dirty="0"/>
          </a:p>
        </p:txBody>
      </p:sp>
      <p:sp>
        <p:nvSpPr>
          <p:cNvPr id="3" name="Содержимое 2"/>
          <p:cNvSpPr>
            <a:spLocks noGrp="1"/>
          </p:cNvSpPr>
          <p:nvPr>
            <p:ph idx="1"/>
          </p:nvPr>
        </p:nvSpPr>
        <p:spPr>
          <a:xfrm>
            <a:off x="502920" y="530352"/>
            <a:ext cx="8183880" cy="4827474"/>
          </a:xfrm>
        </p:spPr>
        <p:txBody>
          <a:bodyPr>
            <a:normAutofit fontScale="77500" lnSpcReduction="20000"/>
          </a:bodyPr>
          <a:lstStyle/>
          <a:p>
            <a:pPr algn="just"/>
            <a:r>
              <a:rPr lang="ru-RU" dirty="0" smtClean="0"/>
              <a:t>Первая практика, и первое стяжание связано с Образом Отца. </a:t>
            </a:r>
          </a:p>
          <a:p>
            <a:pPr algn="just"/>
            <a:r>
              <a:rPr lang="ru-RU" dirty="0" smtClean="0"/>
              <a:t>В предыдущую эпоху </a:t>
            </a:r>
            <a:r>
              <a:rPr lang="ru-RU" dirty="0" err="1" smtClean="0"/>
              <a:t>Ади</a:t>
            </a:r>
            <a:r>
              <a:rPr lang="ru-RU" dirty="0" smtClean="0"/>
              <a:t> план был пуст. И, чтобы преодолеть ограниченность 5-ой расы, нужно стяжать Образ Отца. </a:t>
            </a:r>
          </a:p>
          <a:p>
            <a:pPr algn="just"/>
            <a:r>
              <a:rPr lang="ru-RU" dirty="0" smtClean="0"/>
              <a:t>«Образ Отца в Новой эпохе 8-ричен, то есть Образ Отца состоит из 8-и частей, которые надо стяжать каждую отдельно, и в синтезе потом стяжать  Образ Отца Новой эпохи. Таким образом, вы закроете </a:t>
            </a:r>
            <a:r>
              <a:rPr lang="ru-RU" dirty="0" err="1" smtClean="0"/>
              <a:t>семерицу</a:t>
            </a:r>
            <a:r>
              <a:rPr lang="ru-RU" dirty="0" smtClean="0"/>
              <a:t> пакета </a:t>
            </a:r>
            <a:br>
              <a:rPr lang="ru-RU" dirty="0" smtClean="0"/>
            </a:br>
            <a:r>
              <a:rPr lang="ru-RU" dirty="0" smtClean="0"/>
              <a:t>5-ой расы. И, стяжав Образ Отца, вы преодолеваете плановость, Образ Отца становится на физику, и тогда я вам могу уже объяснять законы Новой эпохи». </a:t>
            </a:r>
          </a:p>
          <a:p>
            <a:pPr algn="just"/>
            <a:r>
              <a:rPr lang="ru-RU" dirty="0" smtClean="0"/>
              <a:t>«Если мы с вами не стяжаем Образ Отца и не пройдём Рождение Свыше, то какие бы законы Новой эпохи я вам не рассказывал, у вас не будет Образа и подобия эталону Отца, и это будет всё моя болтовня, и ни к чему она не приведёт».</a:t>
            </a:r>
          </a:p>
          <a:p>
            <a:pPr algn="just">
              <a:buNone/>
            </a:pPr>
            <a:endParaRPr lang="ru-RU" sz="1600" dirty="0" smtClean="0"/>
          </a:p>
          <a:p>
            <a:pPr algn="just">
              <a:buNone/>
            </a:pPr>
            <a:endParaRPr lang="ru-RU" sz="2400" dirty="0" smtClean="0"/>
          </a:p>
          <a:p>
            <a:pPr algn="just">
              <a:buNone/>
            </a:pPr>
            <a:r>
              <a:rPr lang="ru-RU" sz="2400" dirty="0" smtClean="0"/>
              <a:t>1 Синтез ФА «Образ Отца. Рождение Свыше». Одесса, февраль 2008г.</a:t>
            </a:r>
            <a:endParaRPr lang="ru-RU" sz="3200" dirty="0" smtClean="0"/>
          </a:p>
          <a:p>
            <a:pPr algn="just">
              <a:buNone/>
            </a:pPr>
            <a:endParaRPr lang="ru-RU" sz="2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БАЗОВАЯ 8-РИЦА ОБРАЗА ОТЦА </a:t>
            </a:r>
            <a:endParaRPr lang="ru-RU" dirty="0"/>
          </a:p>
        </p:txBody>
      </p:sp>
      <p:sp>
        <p:nvSpPr>
          <p:cNvPr id="3" name="Содержимое 2"/>
          <p:cNvSpPr>
            <a:spLocks noGrp="1"/>
          </p:cNvSpPr>
          <p:nvPr>
            <p:ph idx="1"/>
          </p:nvPr>
        </p:nvSpPr>
        <p:spPr>
          <a:xfrm>
            <a:off x="502920" y="530352"/>
            <a:ext cx="8183880" cy="4970350"/>
          </a:xfrm>
        </p:spPr>
        <p:txBody>
          <a:bodyPr>
            <a:noAutofit/>
          </a:bodyPr>
          <a:lstStyle/>
          <a:p>
            <a:pPr algn="just"/>
            <a:r>
              <a:rPr lang="ru-RU" sz="1600" b="1" dirty="0" smtClean="0"/>
              <a:t>Пламя</a:t>
            </a:r>
            <a:r>
              <a:rPr lang="ru-RU" sz="1600" dirty="0" smtClean="0"/>
              <a:t> развивает нашу жизнь и (внимание!) перерабатывает наши негативы. Пламя может возжечь наши накопления, преобразить их, </a:t>
            </a:r>
            <a:r>
              <a:rPr lang="ru-RU" sz="1600" dirty="0" err="1" smtClean="0"/>
              <a:t>трансмутировать</a:t>
            </a:r>
            <a:r>
              <a:rPr lang="ru-RU" sz="1600" dirty="0" smtClean="0"/>
              <a:t> и изменить эти накопления. </a:t>
            </a:r>
          </a:p>
          <a:p>
            <a:pPr algn="just"/>
            <a:endParaRPr lang="ru-RU" sz="1600" b="1" dirty="0" smtClean="0"/>
          </a:p>
          <a:p>
            <a:pPr algn="just"/>
            <a:r>
              <a:rPr lang="ru-RU" sz="1600" b="1" dirty="0" smtClean="0"/>
              <a:t>Идея</a:t>
            </a:r>
            <a:r>
              <a:rPr lang="ru-RU" sz="1600" dirty="0" smtClean="0"/>
              <a:t>  ведёт к Духу. Поэтому Дух выражается в вас в виде разных идей. И когда в вашей голове вертятся идеи, у вас происходит полнота выражения Духа. Но есть </a:t>
            </a:r>
            <a:r>
              <a:rPr lang="ru-RU" sz="1600" b="1" dirty="0" smtClean="0"/>
              <a:t>эталонная Идея</a:t>
            </a:r>
            <a:r>
              <a:rPr lang="ru-RU" sz="1600" dirty="0" smtClean="0"/>
              <a:t>. Вот так же, как есть смысл вашей жизни, есть Идея, которая ведёт весь ваш Дух. </a:t>
            </a:r>
          </a:p>
          <a:p>
            <a:pPr algn="just"/>
            <a:endParaRPr lang="ru-RU" sz="1600" b="1" dirty="0" smtClean="0"/>
          </a:p>
          <a:p>
            <a:pPr algn="just"/>
            <a:r>
              <a:rPr lang="ru-RU" sz="1600" b="1" dirty="0" smtClean="0"/>
              <a:t>Суть</a:t>
            </a:r>
            <a:r>
              <a:rPr lang="ru-RU" sz="1600" dirty="0" smtClean="0"/>
              <a:t> – это не только Свет, это </a:t>
            </a:r>
            <a:r>
              <a:rPr lang="ru-RU" sz="1600" b="1" dirty="0" smtClean="0"/>
              <a:t>набор знаков</a:t>
            </a:r>
            <a:r>
              <a:rPr lang="ru-RU" sz="1600" dirty="0" smtClean="0"/>
              <a:t>, важных для вашего сознания. </a:t>
            </a:r>
          </a:p>
          <a:p>
            <a:pPr algn="just">
              <a:buNone/>
            </a:pPr>
            <a:r>
              <a:rPr lang="ru-RU" sz="1600" b="1" dirty="0" smtClean="0"/>
              <a:t>    Синтез этих знаков, этих символов между собой рождает Суть этих знаков, то есть некое выражение, по аналогу с которыми, с этими знаками, вы видите, что происходит.</a:t>
            </a:r>
            <a:r>
              <a:rPr lang="ru-RU" sz="1600" dirty="0" smtClean="0"/>
              <a:t> </a:t>
            </a:r>
          </a:p>
          <a:p>
            <a:pPr algn="just"/>
            <a:endParaRPr lang="ru-RU" sz="1600" b="1" dirty="0" smtClean="0"/>
          </a:p>
          <a:p>
            <a:pPr algn="just"/>
            <a:r>
              <a:rPr lang="ru-RU" sz="1600" b="1" dirty="0" smtClean="0"/>
              <a:t>Смысл</a:t>
            </a:r>
            <a:r>
              <a:rPr lang="ru-RU" sz="1600" dirty="0" smtClean="0"/>
              <a:t> активирует универсально-образующие силы Планеты и Метагалактики, чтобы вы закрепили набор мыслей на какую-то тему в себе, то есть смысл несёт силу закрепления нескольких мыслей в синтезе внутри вас. </a:t>
            </a:r>
            <a:r>
              <a:rPr lang="ru-RU" sz="1600" b="1" dirty="0" smtClean="0"/>
              <a:t>Смысл занимается фиксацией энергии</a:t>
            </a:r>
            <a:r>
              <a:rPr lang="ru-RU" sz="1200" dirty="0" smtClean="0"/>
              <a:t>. </a:t>
            </a:r>
          </a:p>
          <a:p>
            <a:pPr algn="just">
              <a:buNone/>
            </a:pPr>
            <a:r>
              <a:rPr lang="ru-RU" sz="1200" dirty="0" smtClean="0"/>
              <a:t>1 Синтез ФА «Образ Отца. Рождение Свыше». Одесса, февраль 2008г.</a:t>
            </a:r>
            <a:endParaRPr lang="ru-RU" sz="1600" dirty="0" smtClean="0"/>
          </a:p>
          <a:p>
            <a:pPr algn="just">
              <a:buNone/>
            </a:pPr>
            <a:endParaRPr lang="ru-RU" sz="1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БАЗОВАЯ 8-РИЦА ОБРАЗА ОТЦА </a:t>
            </a:r>
            <a:endParaRPr lang="ru-RU" dirty="0"/>
          </a:p>
        </p:txBody>
      </p:sp>
      <p:sp>
        <p:nvSpPr>
          <p:cNvPr id="3" name="Содержимое 2"/>
          <p:cNvSpPr>
            <a:spLocks noGrp="1"/>
          </p:cNvSpPr>
          <p:nvPr>
            <p:ph idx="1"/>
          </p:nvPr>
        </p:nvSpPr>
        <p:spPr>
          <a:xfrm>
            <a:off x="502920" y="530352"/>
            <a:ext cx="8183880" cy="4970350"/>
          </a:xfrm>
        </p:spPr>
        <p:txBody>
          <a:bodyPr>
            <a:normAutofit fontScale="40000" lnSpcReduction="20000"/>
          </a:bodyPr>
          <a:lstStyle/>
          <a:p>
            <a:pPr algn="just"/>
            <a:r>
              <a:rPr lang="ru-RU" sz="4000" dirty="0" smtClean="0"/>
              <a:t>«</a:t>
            </a:r>
            <a:r>
              <a:rPr lang="ru-RU" sz="4000" b="1" dirty="0" smtClean="0"/>
              <a:t>Мысль</a:t>
            </a:r>
            <a:r>
              <a:rPr lang="ru-RU" sz="4000" dirty="0" smtClean="0"/>
              <a:t> фиксирует </a:t>
            </a:r>
            <a:r>
              <a:rPr lang="ru-RU" sz="4000" dirty="0" err="1" smtClean="0"/>
              <a:t>огнеобраз</a:t>
            </a:r>
            <a:r>
              <a:rPr lang="ru-RU" sz="4000" dirty="0" smtClean="0"/>
              <a:t>». Обработка информации рождает мысль. Обработанная информация   складывается в знание и чётко сложенное знание образует смысл. </a:t>
            </a:r>
          </a:p>
          <a:p>
            <a:pPr algn="just"/>
            <a:endParaRPr lang="ru-RU" sz="4000" b="1" dirty="0" smtClean="0"/>
          </a:p>
          <a:p>
            <a:pPr algn="just"/>
            <a:r>
              <a:rPr lang="ru-RU" sz="4000" b="1" dirty="0" smtClean="0"/>
              <a:t>Тройка. Чувства</a:t>
            </a:r>
            <a:r>
              <a:rPr lang="ru-RU" sz="4000" dirty="0" smtClean="0"/>
              <a:t>.</a:t>
            </a:r>
            <a:r>
              <a:rPr lang="ru-RU" sz="4000" b="1" dirty="0" smtClean="0"/>
              <a:t> Рождение чувства – это работа вашей души.</a:t>
            </a:r>
            <a:r>
              <a:rPr lang="ru-RU" sz="4000" dirty="0" smtClean="0"/>
              <a:t> </a:t>
            </a:r>
            <a:r>
              <a:rPr lang="ru-RU" sz="4000" b="1" dirty="0" smtClean="0"/>
              <a:t>Но чувство рождается не в душе, а в </a:t>
            </a:r>
            <a:r>
              <a:rPr lang="ru-RU" sz="4000" b="1" dirty="0" err="1" smtClean="0"/>
              <a:t>чакрах</a:t>
            </a:r>
            <a:r>
              <a:rPr lang="ru-RU" sz="4000" b="1" dirty="0" smtClean="0"/>
              <a:t>, так же, как мысль рождается в сферах мысли.</a:t>
            </a:r>
            <a:r>
              <a:rPr lang="ru-RU" sz="4000" dirty="0" smtClean="0"/>
              <a:t> </a:t>
            </a:r>
            <a:r>
              <a:rPr lang="ru-RU" sz="4000" b="1" dirty="0" smtClean="0"/>
              <a:t>Что даёт</a:t>
            </a:r>
            <a:r>
              <a:rPr lang="ru-RU" sz="4000" dirty="0" smtClean="0"/>
              <a:t> </a:t>
            </a:r>
            <a:r>
              <a:rPr lang="ru-RU" sz="4000" b="1" dirty="0" smtClean="0"/>
              <a:t>чувство? Оно аккумулирует энергию, необходимую для обработки информации</a:t>
            </a:r>
            <a:r>
              <a:rPr lang="ru-RU" sz="4000" dirty="0" smtClean="0"/>
              <a:t>, </a:t>
            </a:r>
            <a:r>
              <a:rPr lang="ru-RU" sz="4000" b="1" dirty="0" smtClean="0"/>
              <a:t>то есть, если нет чувства, вы никогда не обработаете информацию, потому что</a:t>
            </a:r>
            <a:r>
              <a:rPr lang="ru-RU" sz="4000" dirty="0" smtClean="0"/>
              <a:t> </a:t>
            </a:r>
            <a:r>
              <a:rPr lang="ru-RU" sz="4000" b="1" dirty="0" smtClean="0"/>
              <a:t>мысль – это энергоинформационный процесс</a:t>
            </a:r>
            <a:r>
              <a:rPr lang="ru-RU" sz="4000" dirty="0" smtClean="0"/>
              <a:t>. </a:t>
            </a:r>
          </a:p>
          <a:p>
            <a:pPr algn="just"/>
            <a:endParaRPr lang="ru-RU" sz="4000" b="1" dirty="0" smtClean="0"/>
          </a:p>
          <a:p>
            <a:pPr algn="just"/>
            <a:r>
              <a:rPr lang="ru-RU" sz="4000" b="1" dirty="0" smtClean="0"/>
              <a:t>Двоечка, ощущения. </a:t>
            </a:r>
            <a:r>
              <a:rPr lang="ru-RU" sz="4000" dirty="0" smtClean="0"/>
              <a:t>Что делает ощущение? Оно собирает энергию, где угодно. Самое интересное свойство человека - оно </a:t>
            </a:r>
            <a:r>
              <a:rPr lang="ru-RU" sz="4000" dirty="0" err="1" smtClean="0"/>
              <a:t>вылазит</a:t>
            </a:r>
            <a:r>
              <a:rPr lang="ru-RU" sz="4000" dirty="0" smtClean="0"/>
              <a:t> в виде поля из вашего тела и собирает энергию со всех углов, которые находятся рядом с вами. Поэтому культура человечества предполагает красивую обстановку, дизайн, красивую одежду, красивые предметы быта. Ощущения собирают энергию.</a:t>
            </a:r>
          </a:p>
          <a:p>
            <a:pPr algn="just"/>
            <a:endParaRPr lang="ru-RU" sz="4000" dirty="0" smtClean="0"/>
          </a:p>
          <a:p>
            <a:pPr algn="just"/>
            <a:r>
              <a:rPr lang="ru-RU" sz="4000" dirty="0" smtClean="0"/>
              <a:t>Заканчивается всё </a:t>
            </a:r>
            <a:r>
              <a:rPr lang="ru-RU" sz="4000" b="1" dirty="0" smtClean="0"/>
              <a:t>движением. </a:t>
            </a:r>
            <a:r>
              <a:rPr lang="ru-RU" sz="4000" dirty="0" smtClean="0"/>
              <a:t>И вот движения человека, ваши позы, которыми вы сейчас сидите, они фиксируют пространственно - временные взаимодействия в вас по Образу и подобию Отца, то есть самая нижайшая система, в виде движения, фиксирует синтез пространства  и времени, как синтез подобия пространства и образа во времени, в каждом из вас. </a:t>
            </a:r>
            <a:r>
              <a:rPr lang="ru-RU" sz="4000" b="1" dirty="0" smtClean="0"/>
              <a:t>И движения дают отсчёт вашей жизни.</a:t>
            </a:r>
            <a:r>
              <a:rPr lang="ru-RU" sz="4000" dirty="0" smtClean="0"/>
              <a:t> </a:t>
            </a:r>
            <a:r>
              <a:rPr lang="ru-RU" sz="4000" b="1" dirty="0" smtClean="0"/>
              <a:t>Поэтому занятия двигательной активностью повышают длительность вашей жизни, времени.</a:t>
            </a:r>
            <a:r>
              <a:rPr lang="ru-RU" sz="4000" dirty="0" smtClean="0"/>
              <a:t> </a:t>
            </a:r>
            <a:endParaRPr lang="ru-RU" sz="4000" b="1" dirty="0" smtClean="0"/>
          </a:p>
          <a:p>
            <a:pPr algn="just">
              <a:buNone/>
            </a:pPr>
            <a:endParaRPr lang="ru-RU" sz="4000" dirty="0" smtClean="0"/>
          </a:p>
          <a:p>
            <a:pPr algn="just">
              <a:buNone/>
            </a:pPr>
            <a:r>
              <a:rPr lang="ru-RU" sz="4000" dirty="0" smtClean="0"/>
              <a:t>1 Синтез ФА «Образ Отца. Рождение Свыше». Одесса, февраль 2008г.</a:t>
            </a:r>
            <a:endParaRPr lang="ru-RU" sz="4800" dirty="0" smtClean="0"/>
          </a:p>
          <a:p>
            <a:pPr algn="just">
              <a:buNone/>
            </a:pPr>
            <a:endParaRPr lang="ru-RU" sz="4000" dirty="0" smtClean="0"/>
          </a:p>
          <a:p>
            <a:pPr algn="just"/>
            <a:endParaRPr lang="ru-RU" sz="4000" dirty="0" smtClean="0"/>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РОЖДЕНИЕ СВЫШЕ</a:t>
            </a:r>
            <a:endParaRPr lang="ru-RU" dirty="0"/>
          </a:p>
        </p:txBody>
      </p:sp>
      <p:sp>
        <p:nvSpPr>
          <p:cNvPr id="3" name="Содержимое 2"/>
          <p:cNvSpPr>
            <a:spLocks noGrp="1"/>
          </p:cNvSpPr>
          <p:nvPr>
            <p:ph idx="1"/>
          </p:nvPr>
        </p:nvSpPr>
        <p:spPr>
          <a:xfrm>
            <a:off x="502920" y="530352"/>
            <a:ext cx="8183880" cy="4970350"/>
          </a:xfrm>
        </p:spPr>
        <p:txBody>
          <a:bodyPr>
            <a:normAutofit fontScale="92500" lnSpcReduction="20000"/>
          </a:bodyPr>
          <a:lstStyle/>
          <a:p>
            <a:pPr algn="just"/>
            <a:r>
              <a:rPr lang="ru-RU" b="1" dirty="0" smtClean="0"/>
              <a:t>«И, как только у вас синтезируется Образ Отца и ваше подобие, у вас включится процесс</a:t>
            </a:r>
            <a:r>
              <a:rPr lang="ru-RU" b="1" i="1" dirty="0" smtClean="0"/>
              <a:t> </a:t>
            </a:r>
            <a:r>
              <a:rPr lang="ru-RU" b="1" dirty="0" smtClean="0"/>
              <a:t>Рождения Свыше».</a:t>
            </a:r>
          </a:p>
          <a:p>
            <a:pPr algn="just"/>
            <a:r>
              <a:rPr lang="ru-RU" dirty="0" smtClean="0"/>
              <a:t> «Образ и подобие, синтезируясь, включают Рождение Свыше. И когда Образ Отца у вас усвоится, и вы научитесь им жить, вы, преобразившись, пройдёте Рождение Свыше. Сами!»</a:t>
            </a:r>
          </a:p>
          <a:p>
            <a:pPr algn="just"/>
            <a:r>
              <a:rPr lang="ru-RU" dirty="0" smtClean="0"/>
              <a:t>«Этот Образ Отца начнет у вас работать. А вот насколько он будет работоспособен, и вы с ним поработаете, настолько быстро процесс Рождения Свыше  у вас и закончится».</a:t>
            </a:r>
          </a:p>
          <a:p>
            <a:pPr algn="just"/>
            <a:r>
              <a:rPr lang="ru-RU" dirty="0" smtClean="0"/>
              <a:t>«…закончится только когда вы научитесь жить по Образу и подобию Отца сами. И это будет уже ваше ученическое восхождение с Отцом и Владыками».</a:t>
            </a:r>
          </a:p>
          <a:p>
            <a:pPr algn="just">
              <a:buNone/>
            </a:pPr>
            <a:r>
              <a:rPr lang="ru-RU" sz="1800" dirty="0" smtClean="0"/>
              <a:t>1 Синтез ФА «Образ Отца. Рождение Свыше». Одесса, февраль 2008г.</a:t>
            </a:r>
            <a:endParaRPr lang="ru-RU" sz="2400" dirty="0" smtClean="0"/>
          </a:p>
          <a:p>
            <a:pPr algn="just">
              <a:buNone/>
            </a:pPr>
            <a:endParaRPr lang="ru-RU" sz="1700" dirty="0" smtClean="0"/>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НОВОЕ РОЖДЕНИЕ</a:t>
            </a:r>
            <a:endParaRPr lang="ru-RU" dirty="0"/>
          </a:p>
        </p:txBody>
      </p:sp>
      <p:sp>
        <p:nvSpPr>
          <p:cNvPr id="3" name="Содержимое 2"/>
          <p:cNvSpPr>
            <a:spLocks noGrp="1"/>
          </p:cNvSpPr>
          <p:nvPr>
            <p:ph idx="1"/>
          </p:nvPr>
        </p:nvSpPr>
        <p:spPr>
          <a:xfrm>
            <a:off x="502920" y="530352"/>
            <a:ext cx="8183880" cy="4827474"/>
          </a:xfrm>
        </p:spPr>
        <p:txBody>
          <a:bodyPr/>
          <a:lstStyle/>
          <a:p>
            <a:pPr algn="just"/>
            <a:r>
              <a:rPr lang="ru-RU" dirty="0" smtClean="0"/>
              <a:t>Практика Нового Рождения – это когда 64 капли входят, пристраиваются к вам, потом мгновенно развёртываются, цельность – одна капля на всё тело. Отец туда вводит огонь, в каждую каплю, 64 варианта огня, а потом это всё </a:t>
            </a:r>
            <a:r>
              <a:rPr lang="ru-RU" dirty="0" err="1" smtClean="0"/>
              <a:t>схлопывается</a:t>
            </a:r>
            <a:r>
              <a:rPr lang="ru-RU" dirty="0" smtClean="0"/>
              <a:t> цельно. Вот это Новое Рождение. То есть, тело побывало огнём цельно, тотально, </a:t>
            </a:r>
            <a:r>
              <a:rPr lang="ru-RU" dirty="0" err="1" smtClean="0"/>
              <a:t>всеклеточно</a:t>
            </a:r>
            <a:r>
              <a:rPr lang="ru-RU" dirty="0" smtClean="0"/>
              <a:t>, а потом </a:t>
            </a:r>
            <a:r>
              <a:rPr lang="ru-RU" dirty="0" err="1" smtClean="0"/>
              <a:t>схлопнулось</a:t>
            </a:r>
            <a:r>
              <a:rPr lang="ru-RU" dirty="0" smtClean="0"/>
              <a:t> в Шар Огня и стало носителем Метагалактического Огня.</a:t>
            </a:r>
          </a:p>
          <a:p>
            <a:pPr algn="just"/>
            <a:endParaRPr lang="ru-RU" dirty="0" smtClean="0"/>
          </a:p>
          <a:p>
            <a:pPr algn="just">
              <a:buNone/>
            </a:pPr>
            <a:r>
              <a:rPr lang="ru-RU" sz="1600" dirty="0" smtClean="0"/>
              <a:t>1Синтез Огня «Новое Рождение». Новосибирск, 9-10 февраля 2013г.</a:t>
            </a:r>
            <a:endParaRPr lang="ru-RU"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ПРАЗДНИКИ  ИДИВО</a:t>
            </a:r>
            <a:endParaRPr lang="ru-RU" dirty="0"/>
          </a:p>
        </p:txBody>
      </p:sp>
      <p:sp>
        <p:nvSpPr>
          <p:cNvPr id="3" name="Содержимое 2"/>
          <p:cNvSpPr>
            <a:spLocks noGrp="1"/>
          </p:cNvSpPr>
          <p:nvPr>
            <p:ph idx="1"/>
          </p:nvPr>
        </p:nvSpPr>
        <p:spPr>
          <a:xfrm>
            <a:off x="502920" y="530352"/>
            <a:ext cx="8183880" cy="4684598"/>
          </a:xfrm>
        </p:spPr>
        <p:txBody>
          <a:bodyPr>
            <a:normAutofit fontScale="92500"/>
          </a:bodyPr>
          <a:lstStyle/>
          <a:p>
            <a:pPr algn="just"/>
            <a:r>
              <a:rPr lang="ru-RU" dirty="0" smtClean="0"/>
              <a:t>На праздник Отец даёт вам, так как это праздник, в два раза больше, без судебных издержек. Почему мы говорим: «У нас сегодня праздник, будем что-нибудь делать сильное, максимальное и хорошее».</a:t>
            </a:r>
          </a:p>
          <a:p>
            <a:pPr algn="just"/>
            <a:r>
              <a:rPr lang="ru-RU" dirty="0" smtClean="0"/>
              <a:t>А ведь не празднуем! Смотрите: вы просите, просите… Папа готов дать, не может – рожа не та. И Папа ждёт: сейчас будет праздник – сейчас дам. А вы на праздник не пришли.</a:t>
            </a:r>
          </a:p>
          <a:p>
            <a:pPr algn="just"/>
            <a:r>
              <a:rPr lang="ru-RU" dirty="0" smtClean="0"/>
              <a:t>У нас впереди ещё будут праздники… - не пропустите.</a:t>
            </a:r>
          </a:p>
          <a:p>
            <a:pPr algn="just">
              <a:buNone/>
            </a:pPr>
            <a:r>
              <a:rPr lang="ru-RU" sz="1600" dirty="0" smtClean="0"/>
              <a:t>10 Профессиональный Синтез Изначально Вышестоящего Отца «Явление Изначально Вышестоящего Отца собою», 27-28 июня 2015г.</a:t>
            </a:r>
            <a:endParaRPr lang="ru-RU"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714884"/>
            <a:ext cx="8183880" cy="1320156"/>
          </a:xfrm>
        </p:spPr>
        <p:txBody>
          <a:bodyPr/>
          <a:lstStyle/>
          <a:p>
            <a:r>
              <a:rPr lang="ru-RU" dirty="0" smtClean="0"/>
              <a:t>праздничная дата ИДИВО</a:t>
            </a:r>
            <a:endParaRPr lang="ru-RU" dirty="0"/>
          </a:p>
        </p:txBody>
      </p:sp>
      <p:sp>
        <p:nvSpPr>
          <p:cNvPr id="3" name="Содержимое 2"/>
          <p:cNvSpPr>
            <a:spLocks noGrp="1"/>
          </p:cNvSpPr>
          <p:nvPr>
            <p:ph idx="1"/>
          </p:nvPr>
        </p:nvSpPr>
        <p:spPr>
          <a:xfrm>
            <a:off x="502920" y="530352"/>
            <a:ext cx="8183880" cy="4898912"/>
          </a:xfrm>
        </p:spPr>
        <p:txBody>
          <a:bodyPr>
            <a:normAutofit fontScale="70000" lnSpcReduction="20000"/>
          </a:bodyPr>
          <a:lstStyle/>
          <a:p>
            <a:pPr algn="ctr">
              <a:buNone/>
            </a:pPr>
            <a:r>
              <a:rPr lang="ru-RU" sz="3600" b="1" dirty="0" smtClean="0">
                <a:solidFill>
                  <a:srgbClr val="0070C0"/>
                </a:solidFill>
              </a:rPr>
              <a:t>2 ОКТЯБРЯ 2008 года было зафиксировано</a:t>
            </a:r>
          </a:p>
          <a:p>
            <a:pPr algn="ctr">
              <a:buNone/>
            </a:pPr>
            <a:r>
              <a:rPr lang="ru-RU" sz="3600" b="1" dirty="0" smtClean="0">
                <a:solidFill>
                  <a:srgbClr val="0070C0"/>
                </a:solidFill>
              </a:rPr>
              <a:t>НАЧАЛО НОВОЙ ЭПОХИ для внешнего выражения человечества.</a:t>
            </a:r>
          </a:p>
          <a:p>
            <a:pPr algn="just">
              <a:buNone/>
            </a:pPr>
            <a:r>
              <a:rPr lang="ru-RU" sz="3600" dirty="0" smtClean="0"/>
              <a:t>		Людям это объявлено, причём, во внешнем выражении. Владыки сказали: «Да, мы стимулировали наших определённых чела, которые объявили для обычного  планетарного человечества, мыслящего совершенно категориями пятой расы, а то и обычного общества, что </a:t>
            </a:r>
            <a:r>
              <a:rPr lang="ru-RU" sz="3600" b="1" dirty="0" smtClean="0">
                <a:solidFill>
                  <a:srgbClr val="0070C0"/>
                </a:solidFill>
              </a:rPr>
              <a:t>«Новая эпоха началась». </a:t>
            </a:r>
            <a:r>
              <a:rPr lang="ru-RU" sz="3600" dirty="0" smtClean="0"/>
              <a:t>И вот этот передел Новой эпохи для человечества, которое живёт условиями пятой расы, наступил 2-го октября.</a:t>
            </a:r>
          </a:p>
          <a:p>
            <a:pPr algn="just">
              <a:buNone/>
            </a:pPr>
            <a:endParaRPr lang="ru-RU" sz="3600" dirty="0" smtClean="0"/>
          </a:p>
          <a:p>
            <a:pPr algn="just">
              <a:buNone/>
            </a:pPr>
            <a:endParaRPr lang="ru-RU" sz="1600" dirty="0" smtClean="0"/>
          </a:p>
          <a:p>
            <a:pPr algn="just">
              <a:buNone/>
            </a:pPr>
            <a:endParaRPr lang="ru-RU" sz="1600" dirty="0" smtClean="0"/>
          </a:p>
          <a:p>
            <a:pPr algn="just">
              <a:buNone/>
            </a:pPr>
            <a:r>
              <a:rPr lang="ru-RU" sz="2600" dirty="0" smtClean="0"/>
              <a:t>19 Синтез ФА «</a:t>
            </a:r>
            <a:r>
              <a:rPr lang="ru-RU" sz="2600" dirty="0" err="1" smtClean="0"/>
              <a:t>Синархия</a:t>
            </a:r>
            <a:r>
              <a:rPr lang="ru-RU" sz="2600" dirty="0" smtClean="0"/>
              <a:t> ФА». Москва, октябрь 2008г. </a:t>
            </a:r>
          </a:p>
          <a:p>
            <a:pPr algn="just">
              <a:buNone/>
            </a:pPr>
            <a:endParaRPr lang="ru-RU" sz="3600" dirty="0" smtClean="0"/>
          </a:p>
          <a:p>
            <a:pPr>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«Новая эпоха началась»</a:t>
            </a:r>
            <a:endParaRPr lang="ru-RU" dirty="0"/>
          </a:p>
        </p:txBody>
      </p:sp>
      <p:sp>
        <p:nvSpPr>
          <p:cNvPr id="3" name="Содержимое 2"/>
          <p:cNvSpPr>
            <a:spLocks noGrp="1"/>
          </p:cNvSpPr>
          <p:nvPr>
            <p:ph idx="1"/>
          </p:nvPr>
        </p:nvSpPr>
        <p:spPr/>
        <p:txBody>
          <a:bodyPr/>
          <a:lstStyle/>
          <a:p>
            <a:pPr>
              <a:buNone/>
            </a:pPr>
            <a:r>
              <a:rPr lang="ru-RU" dirty="0" smtClean="0"/>
              <a:t>Эту итоговую точку готовили:</a:t>
            </a:r>
          </a:p>
          <a:p>
            <a:pPr algn="just"/>
            <a:r>
              <a:rPr lang="ru-RU" dirty="0" smtClean="0"/>
              <a:t>На 28-м Синтезе в Днепропетровске, Владыка так подвёл, что была поставлена историческая точка существования пятой расы. У каждой расы по итогам её развития при переходе в Новую эпоху есть так называемый «исторический максимум». Это когда Отец прекратил </a:t>
            </a:r>
            <a:r>
              <a:rPr lang="ru-RU" dirty="0" err="1" smtClean="0"/>
              <a:t>эманировать</a:t>
            </a:r>
            <a:r>
              <a:rPr lang="ru-RU" dirty="0" smtClean="0"/>
              <a:t> Дух и раса начинает жить по инерции. </a:t>
            </a:r>
          </a:p>
          <a:p>
            <a:pPr>
              <a:buNone/>
            </a:pPr>
            <a:endParaRPr lang="ru-RU" sz="1600" dirty="0" smtClean="0"/>
          </a:p>
          <a:p>
            <a:pPr>
              <a:buNone/>
            </a:pPr>
            <a:r>
              <a:rPr lang="ru-RU" sz="1600" dirty="0" smtClean="0"/>
              <a:t>19 Синтез ФА «</a:t>
            </a:r>
            <a:r>
              <a:rPr lang="ru-RU" sz="1600" dirty="0" err="1" smtClean="0"/>
              <a:t>Синархия</a:t>
            </a:r>
            <a:r>
              <a:rPr lang="ru-RU" sz="1600" dirty="0" smtClean="0"/>
              <a:t> ФА». Москва, октябрь 2008г.</a:t>
            </a:r>
            <a:endParaRPr lang="ru-RU"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214950"/>
            <a:ext cx="8183880" cy="820090"/>
          </a:xfrm>
        </p:spPr>
        <p:txBody>
          <a:bodyPr/>
          <a:lstStyle/>
          <a:p>
            <a:r>
              <a:rPr lang="ru-RU" dirty="0" smtClean="0"/>
              <a:t>«Новая эпоха началась»</a:t>
            </a:r>
            <a:endParaRPr lang="ru-RU" dirty="0"/>
          </a:p>
        </p:txBody>
      </p:sp>
      <p:sp>
        <p:nvSpPr>
          <p:cNvPr id="3" name="Содержимое 2"/>
          <p:cNvSpPr>
            <a:spLocks noGrp="1"/>
          </p:cNvSpPr>
          <p:nvPr>
            <p:ph idx="1"/>
          </p:nvPr>
        </p:nvSpPr>
        <p:spPr>
          <a:xfrm>
            <a:off x="502920" y="530352"/>
            <a:ext cx="8183880" cy="4684598"/>
          </a:xfrm>
        </p:spPr>
        <p:txBody>
          <a:bodyPr>
            <a:normAutofit fontScale="70000" lnSpcReduction="20000"/>
          </a:bodyPr>
          <a:lstStyle/>
          <a:p>
            <a:pPr algn="just"/>
            <a:r>
              <a:rPr lang="ru-RU" dirty="0" smtClean="0"/>
              <a:t>Исторический максимум - это когда дух Отцом уже не поддерживается, но дух, продолжая устремлёно лететь, доходит, знаете так, по синусоиде пика. Причём, так как Отец не поддерживает, он уже летит не горизонтально, поддерживая расу, а он начинает лететь постепенно вверх куда? К Отцу. Отец не поддерживает, и дух собирается вернуться к Отцу.</a:t>
            </a:r>
          </a:p>
          <a:p>
            <a:pPr algn="just"/>
            <a:r>
              <a:rPr lang="ru-RU" dirty="0" smtClean="0"/>
              <a:t>И когда дух доходит, если взять синусоиду - до исторической точки, исторического максимума, не ровно даже доходит, а его начинает сносить обратно, чуть-чуть, когда он выше этого двинуться вверх не может - вот эта точка называется «точкой исторического максимума расы». </a:t>
            </a:r>
          </a:p>
          <a:p>
            <a:pPr algn="just"/>
            <a:r>
              <a:rPr lang="ru-RU" dirty="0" smtClean="0"/>
              <a:t>И вот в этот момент чела, которые ловят точку, или Владыки, которые сообщают , что точка достигнута - точка пройдена. </a:t>
            </a:r>
          </a:p>
          <a:p>
            <a:pPr algn="just">
              <a:buNone/>
            </a:pPr>
            <a:r>
              <a:rPr lang="ru-RU" dirty="0" smtClean="0"/>
              <a:t>    Вот эта точка была достигнута пятой расой 2-го октября сего года.</a:t>
            </a:r>
          </a:p>
          <a:p>
            <a:pPr>
              <a:buNone/>
            </a:pPr>
            <a:endParaRPr lang="ru-RU" dirty="0" smtClean="0"/>
          </a:p>
          <a:p>
            <a:pPr>
              <a:buNone/>
            </a:pPr>
            <a:endParaRPr lang="ru-RU" sz="2300" dirty="0" smtClean="0"/>
          </a:p>
          <a:p>
            <a:pPr>
              <a:buNone/>
            </a:pPr>
            <a:endParaRPr lang="ru-RU" sz="2300" dirty="0" smtClean="0"/>
          </a:p>
          <a:p>
            <a:pPr>
              <a:buNone/>
            </a:pPr>
            <a:r>
              <a:rPr lang="ru-RU" sz="2300" dirty="0" smtClean="0"/>
              <a:t>19 Синтез ФА «</a:t>
            </a:r>
            <a:r>
              <a:rPr lang="ru-RU" sz="2300" dirty="0" err="1" smtClean="0"/>
              <a:t>Синархия</a:t>
            </a:r>
            <a:r>
              <a:rPr lang="ru-RU" sz="2300" dirty="0" smtClean="0"/>
              <a:t> ФА». Москва, октябрь 2008г.</a:t>
            </a:r>
            <a:endParaRPr lang="ru-RU" sz="23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«Новая эпоха началась»</a:t>
            </a:r>
            <a:endParaRPr lang="ru-RU" dirty="0"/>
          </a:p>
        </p:txBody>
      </p:sp>
      <p:sp>
        <p:nvSpPr>
          <p:cNvPr id="3" name="Содержимое 2"/>
          <p:cNvSpPr>
            <a:spLocks noGrp="1"/>
          </p:cNvSpPr>
          <p:nvPr>
            <p:ph idx="1"/>
          </p:nvPr>
        </p:nvSpPr>
        <p:spPr>
          <a:xfrm>
            <a:off x="502920" y="530352"/>
            <a:ext cx="8183880" cy="4756036"/>
          </a:xfrm>
        </p:spPr>
        <p:txBody>
          <a:bodyPr>
            <a:normAutofit fontScale="47500" lnSpcReduction="20000"/>
          </a:bodyPr>
          <a:lstStyle/>
          <a:p>
            <a:pPr algn="just"/>
            <a:r>
              <a:rPr lang="ru-RU" sz="3400" dirty="0" smtClean="0"/>
              <a:t>Вот эта точка означала, что дух достиг точки на 2-го октября. Ему ещё дали шанс несколько дней доболтаться, посмотреть, вдруг сдвинется вверх или не устоит на этой точке. Выше подняться не мог, ниже опуститься не мог - замер. В итоге нам сказали: «Ставим точку». И вот 10 октября  мы делали практику с ФА-Отцом Метагалактики в Лотосе человечества, где ставили историческую точку. Когда поставлена точка, дух отрывается от реализации или  реального осуществления пятой расы. То есть, дух пятой расы вернулся к Отцу Планеты. </a:t>
            </a:r>
          </a:p>
          <a:p>
            <a:pPr algn="just"/>
            <a:endParaRPr lang="ru-RU" sz="3400" dirty="0" smtClean="0"/>
          </a:p>
          <a:p>
            <a:pPr algn="just"/>
            <a:r>
              <a:rPr lang="ru-RU" sz="3400" dirty="0" smtClean="0"/>
              <a:t>Чем ещё важна эта историческая точка? Вспоминаем, что раса обратно – это </a:t>
            </a:r>
            <a:r>
              <a:rPr lang="ru-RU" sz="3400" dirty="0" err="1" smtClean="0"/>
              <a:t>сара</a:t>
            </a:r>
            <a:r>
              <a:rPr lang="ru-RU" sz="3400" dirty="0" smtClean="0"/>
              <a:t>. А </a:t>
            </a:r>
            <a:r>
              <a:rPr lang="ru-RU" sz="3400" dirty="0" err="1" smtClean="0"/>
              <a:t>сара</a:t>
            </a:r>
            <a:r>
              <a:rPr lang="ru-RU" sz="3400" dirty="0" smtClean="0"/>
              <a:t> – это жизнь. То есть это дух, который давал жизнь  в  воплощение любых людей в расу. И когда ребёночек воплощался через мать в расу, он фактически в первую очередь насыщался духом расы и определял, какую форму, какое тело, какую организацию генотипа и всего остального… ну ему предлагает дух расы - жизнь, существующая на Планете. Начинается такой переходной момент, когда дух пятой расы оторвался, и в момент прихода ребёнка, на папу с мамой оказывается «лёгкое» в кавычках давление, чтобы они по чуть-чуть сдвигались в основы новой расы. </a:t>
            </a:r>
          </a:p>
          <a:p>
            <a:pPr algn="just"/>
            <a:endParaRPr lang="ru-RU" sz="3400" dirty="0" smtClean="0"/>
          </a:p>
          <a:p>
            <a:pPr algn="just"/>
            <a:r>
              <a:rPr lang="ru-RU" sz="3400" dirty="0" smtClean="0"/>
              <a:t>Если б точка не была поставлена, нам бы не включили осознание, как действовать в духе шестой расы.</a:t>
            </a:r>
          </a:p>
          <a:p>
            <a:pPr algn="just"/>
            <a:endParaRPr lang="ru-RU" sz="3400" dirty="0" smtClean="0"/>
          </a:p>
          <a:p>
            <a:pPr algn="just"/>
            <a:endParaRPr lang="ru-RU" sz="3400" dirty="0" smtClean="0"/>
          </a:p>
          <a:p>
            <a:pPr>
              <a:buNone/>
            </a:pPr>
            <a:r>
              <a:rPr lang="ru-RU" sz="3400" dirty="0" smtClean="0"/>
              <a:t>19 Синтез ФА «</a:t>
            </a:r>
            <a:r>
              <a:rPr lang="ru-RU" sz="3400" dirty="0" err="1" smtClean="0"/>
              <a:t>Синархия</a:t>
            </a:r>
            <a:r>
              <a:rPr lang="ru-RU" sz="3400" dirty="0" smtClean="0"/>
              <a:t> ФА». Москва, октябрь 2008г.</a:t>
            </a:r>
          </a:p>
          <a:p>
            <a:pPr>
              <a:buNone/>
            </a:pPr>
            <a:endParaRPr lang="ru-RU"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«Новая эпоха началась»</a:t>
            </a:r>
            <a:endParaRPr lang="ru-RU" dirty="0"/>
          </a:p>
        </p:txBody>
      </p:sp>
      <p:sp>
        <p:nvSpPr>
          <p:cNvPr id="3" name="Содержимое 2"/>
          <p:cNvSpPr>
            <a:spLocks noGrp="1"/>
          </p:cNvSpPr>
          <p:nvPr>
            <p:ph idx="1"/>
          </p:nvPr>
        </p:nvSpPr>
        <p:spPr>
          <a:xfrm>
            <a:off x="502920" y="530352"/>
            <a:ext cx="8183880" cy="4898912"/>
          </a:xfrm>
        </p:spPr>
        <p:txBody>
          <a:bodyPr>
            <a:normAutofit/>
          </a:bodyPr>
          <a:lstStyle/>
          <a:p>
            <a:pPr algn="just"/>
            <a:r>
              <a:rPr lang="ru-RU" dirty="0" smtClean="0"/>
              <a:t>Почему так важно входить в дух шестой расы? Потому что </a:t>
            </a:r>
            <a:r>
              <a:rPr lang="ru-RU" b="1" i="1" dirty="0" smtClean="0"/>
              <a:t>вначале мы должны быть человеком, а потом чело и ведущим.</a:t>
            </a:r>
            <a:r>
              <a:rPr lang="ru-RU" dirty="0" smtClean="0"/>
              <a:t> И </a:t>
            </a:r>
            <a:r>
              <a:rPr lang="ru-RU" b="1" i="1" dirty="0" smtClean="0"/>
              <a:t>человек стоит пред Отцом, </a:t>
            </a:r>
            <a:r>
              <a:rPr lang="ru-RU" dirty="0" smtClean="0"/>
              <a:t>общаясь с ним. </a:t>
            </a:r>
          </a:p>
          <a:p>
            <a:pPr algn="just"/>
            <a:r>
              <a:rPr lang="ru-RU" dirty="0" smtClean="0"/>
              <a:t>То есть пришла пора внешней организации жизни, когда физически мы должны </a:t>
            </a:r>
            <a:r>
              <a:rPr lang="ru-RU" dirty="0" err="1" smtClean="0"/>
              <a:t>компактифицировать</a:t>
            </a:r>
            <a:r>
              <a:rPr lang="ru-RU" dirty="0" smtClean="0"/>
              <a:t> четыре тела четырёх присутствий и выразить это собственным духом. Для этого приходит Дочь. Вот это важное стяжание духа. </a:t>
            </a:r>
          </a:p>
          <a:p>
            <a:pPr algn="just">
              <a:buNone/>
            </a:pPr>
            <a:r>
              <a:rPr lang="ru-RU" sz="1600" dirty="0" smtClean="0"/>
              <a:t>19 Синтез ФА «</a:t>
            </a:r>
            <a:r>
              <a:rPr lang="ru-RU" sz="1600" dirty="0" err="1" smtClean="0"/>
              <a:t>Синархия</a:t>
            </a:r>
            <a:r>
              <a:rPr lang="ru-RU" sz="1600" dirty="0" smtClean="0"/>
              <a:t> ФА». Москва, октябрь 2008г.</a:t>
            </a:r>
          </a:p>
          <a:p>
            <a:pPr algn="just">
              <a:buNone/>
            </a:pPr>
            <a:endParaRPr lang="ru-RU" dirty="0" smtClean="0"/>
          </a:p>
          <a:p>
            <a:pPr algn="just"/>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«Новая эпоха началась»</a:t>
            </a:r>
            <a:endParaRPr lang="ru-RU" dirty="0"/>
          </a:p>
        </p:txBody>
      </p:sp>
      <p:sp>
        <p:nvSpPr>
          <p:cNvPr id="3" name="Содержимое 2"/>
          <p:cNvSpPr>
            <a:spLocks noGrp="1"/>
          </p:cNvSpPr>
          <p:nvPr>
            <p:ph idx="1"/>
          </p:nvPr>
        </p:nvSpPr>
        <p:spPr>
          <a:xfrm>
            <a:off x="502920" y="530352"/>
            <a:ext cx="8183880" cy="4756036"/>
          </a:xfrm>
        </p:spPr>
        <p:txBody>
          <a:bodyPr>
            <a:normAutofit fontScale="92500" lnSpcReduction="10000"/>
          </a:bodyPr>
          <a:lstStyle/>
          <a:p>
            <a:pPr algn="just">
              <a:buNone/>
            </a:pPr>
            <a:r>
              <a:rPr lang="ru-RU" dirty="0" smtClean="0"/>
              <a:t>Конфликт:</a:t>
            </a:r>
          </a:p>
          <a:p>
            <a:pPr algn="just"/>
            <a:r>
              <a:rPr lang="ru-RU" dirty="0" smtClean="0"/>
              <a:t> </a:t>
            </a:r>
            <a:r>
              <a:rPr lang="ru-RU" b="1" dirty="0" smtClean="0"/>
              <a:t>царственный: когда новая эпоха начинает </a:t>
            </a:r>
            <a:r>
              <a:rPr lang="ru-RU" b="1" dirty="0" err="1" smtClean="0"/>
              <a:t>эманировать</a:t>
            </a:r>
            <a:r>
              <a:rPr lang="ru-RU" b="1" dirty="0" smtClean="0"/>
              <a:t>  дух человеку с  шестого царства</a:t>
            </a:r>
          </a:p>
          <a:p>
            <a:pPr algn="just">
              <a:buNone/>
            </a:pPr>
            <a:r>
              <a:rPr lang="ru-RU" dirty="0" smtClean="0"/>
              <a:t>   (4-мерность предполагает видение глубины внутри формы, как в микрокосме помещается весь макрокосм, то есть внутри Тела Отца помещается весь макрокосм,  вся  Метагалактика. Чтоб мы могли прожить, почувствовать, увидеть и  </a:t>
            </a:r>
            <a:r>
              <a:rPr lang="ru-RU" dirty="0" err="1" smtClean="0"/>
              <a:t>взаимоотноситься</a:t>
            </a:r>
            <a:r>
              <a:rPr lang="ru-RU" dirty="0" smtClean="0"/>
              <a:t> с Отцом не только как с телом, сидящим перед нами, а как с существом, которое внутри себя  поддерживает и управляет целой Метагалактикой.)</a:t>
            </a:r>
          </a:p>
          <a:p>
            <a:pPr algn="just">
              <a:buNone/>
            </a:pPr>
            <a:endParaRPr lang="ru-RU" sz="1600" dirty="0" smtClean="0"/>
          </a:p>
          <a:p>
            <a:pPr algn="just">
              <a:buNone/>
            </a:pPr>
            <a:r>
              <a:rPr lang="ru-RU" sz="1600" dirty="0" smtClean="0"/>
              <a:t>19 Синтез «</a:t>
            </a:r>
            <a:r>
              <a:rPr lang="ru-RU" sz="1600" dirty="0" err="1" smtClean="0"/>
              <a:t>Синархия</a:t>
            </a:r>
            <a:r>
              <a:rPr lang="ru-RU" sz="1600" dirty="0" smtClean="0"/>
              <a:t> ФА». Москва, </a:t>
            </a:r>
            <a:r>
              <a:rPr lang="ru-RU" sz="1600" smtClean="0"/>
              <a:t>октябрь 2008г</a:t>
            </a:r>
            <a:r>
              <a:rPr lang="ru-RU" sz="1600" dirty="0" smtClean="0"/>
              <a:t>.</a:t>
            </a:r>
            <a:endParaRPr lang="ru-RU" sz="17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ОСНОВНОЙ ПОСТУЛАТ СИНТЕЗА</a:t>
            </a:r>
            <a:endParaRPr lang="ru-RU" dirty="0"/>
          </a:p>
        </p:txBody>
      </p:sp>
      <p:sp>
        <p:nvSpPr>
          <p:cNvPr id="3" name="Содержимое 2"/>
          <p:cNvSpPr>
            <a:spLocks noGrp="1"/>
          </p:cNvSpPr>
          <p:nvPr>
            <p:ph idx="1"/>
          </p:nvPr>
        </p:nvSpPr>
        <p:spPr>
          <a:xfrm>
            <a:off x="502920" y="530352"/>
            <a:ext cx="8183880" cy="4898912"/>
          </a:xfrm>
        </p:spPr>
        <p:txBody>
          <a:bodyPr>
            <a:normAutofit fontScale="85000" lnSpcReduction="20000"/>
          </a:bodyPr>
          <a:lstStyle/>
          <a:p>
            <a:pPr algn="just"/>
            <a:r>
              <a:rPr lang="ru-RU" dirty="0" smtClean="0"/>
              <a:t>Мы познаем Отца по Образу и подобию. И раз мы познаем Отца по Образу, то в этом же познании выражаем Отца в своем подобии. Ведь человек подобен Отцу! И тогда мы познаём не себя, не видя эталонов в виде Отца, а познаём Отца, который эталонен по Образу и подобию. </a:t>
            </a:r>
          </a:p>
          <a:p>
            <a:pPr algn="just">
              <a:buNone/>
            </a:pPr>
            <a:endParaRPr lang="ru-RU" dirty="0" smtClean="0"/>
          </a:p>
          <a:p>
            <a:pPr algn="just"/>
            <a:r>
              <a:rPr lang="ru-RU" dirty="0" smtClean="0"/>
              <a:t>И вот на этом строятся основы Синтеза. Мы должны стать такими же, как Отец - по Образу и подобию. И мы познаём Отца, который объясняет нам системы Синтеза и системы строения человека по Образу и подобию своему. </a:t>
            </a:r>
          </a:p>
          <a:p>
            <a:pPr algn="just"/>
            <a:endParaRPr lang="ru-RU" dirty="0" smtClean="0"/>
          </a:p>
          <a:p>
            <a:pPr algn="just"/>
            <a:r>
              <a:rPr lang="ru-RU" b="1" dirty="0" smtClean="0"/>
              <a:t>И, познавая Синтез по Образу и подобию Отца, мы формируем в каждом из нас точно такие же системы, как в Отце, и восходим по Образу и подобию Отца. В этом основной постулат Синтеза</a:t>
            </a:r>
            <a:r>
              <a:rPr lang="ru-RU" dirty="0" smtClean="0"/>
              <a:t>. </a:t>
            </a:r>
          </a:p>
          <a:p>
            <a:pPr algn="just">
              <a:buNone/>
            </a:pPr>
            <a:r>
              <a:rPr lang="ru-RU" sz="1600" dirty="0" smtClean="0"/>
              <a:t>1 Синтез ФА «Образ Отца. Рождение Свыше». Одесса, февраль 2008г.</a:t>
            </a:r>
            <a:endParaRPr lang="ru-RU" sz="1900" dirty="0" smtClean="0"/>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497</TotalTime>
  <Words>1727</Words>
  <Application>Microsoft Office PowerPoint</Application>
  <PresentationFormat>Экран (4:3)</PresentationFormat>
  <Paragraphs>101</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Аспект</vt:lpstr>
      <vt:lpstr>ПРАЗДНИЧНЫЕ ДАТЫ ИДИВО</vt:lpstr>
      <vt:lpstr>ПРАЗДНИКИ  ИДИВО</vt:lpstr>
      <vt:lpstr>праздничная дата ИДИВО</vt:lpstr>
      <vt:lpstr>«Новая эпоха началась»</vt:lpstr>
      <vt:lpstr>«Новая эпоха началась»</vt:lpstr>
      <vt:lpstr>«Новая эпоха началась»</vt:lpstr>
      <vt:lpstr>«Новая эпоха началась»</vt:lpstr>
      <vt:lpstr>«Новая эпоха началась»</vt:lpstr>
      <vt:lpstr>ОСНОВНОЙ ПОСТУЛАТ СИНТЕЗА</vt:lpstr>
      <vt:lpstr>Одна из задач 6-й расы</vt:lpstr>
      <vt:lpstr>СТЯЖАНИЕ ОБРАЗА ОТЦА</vt:lpstr>
      <vt:lpstr>БАЗОВАЯ 8-РИЦА ОБРАЗА ОТЦА </vt:lpstr>
      <vt:lpstr>БАЗОВАЯ 8-РИЦА ОБРАЗА ОТЦА </vt:lpstr>
      <vt:lpstr>РОЖДЕНИЕ СВЫШЕ</vt:lpstr>
      <vt:lpstr>НОВОЕ РОЖДЕНИЕ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НАЧАЛО НОВОЙ ЭПОХИ ОГНЯ 6 РАСЫ.</dc:title>
  <cp:lastModifiedBy>1</cp:lastModifiedBy>
  <cp:revision>52</cp:revision>
  <dcterms:modified xsi:type="dcterms:W3CDTF">2015-10-02T08:36:00Z</dcterms:modified>
</cp:coreProperties>
</file>